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970" r:id="rId1"/>
  </p:sldMasterIdLst>
  <p:notesMasterIdLst>
    <p:notesMasterId r:id="rId16"/>
  </p:notesMasterIdLst>
  <p:sldIdLst>
    <p:sldId id="273" r:id="rId2"/>
    <p:sldId id="474" r:id="rId3"/>
    <p:sldId id="478" r:id="rId4"/>
    <p:sldId id="492" r:id="rId5"/>
    <p:sldId id="457" r:id="rId6"/>
    <p:sldId id="479" r:id="rId7"/>
    <p:sldId id="491" r:id="rId8"/>
    <p:sldId id="488" r:id="rId9"/>
    <p:sldId id="486" r:id="rId10"/>
    <p:sldId id="487" r:id="rId11"/>
    <p:sldId id="484" r:id="rId12"/>
    <p:sldId id="485" r:id="rId13"/>
    <p:sldId id="483" r:id="rId14"/>
    <p:sldId id="493" r:id="rId15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2438" indent="47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06463" indent="793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60488" indent="1111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14513" indent="142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FFFFCC"/>
    <a:srgbClr val="000099"/>
    <a:srgbClr val="3399FF"/>
    <a:srgbClr val="CCFFCC"/>
    <a:srgbClr val="FF9933"/>
    <a:srgbClr val="69CD69"/>
    <a:srgbClr val="003366"/>
    <a:srgbClr val="CC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3086" autoAdjust="0"/>
    <p:restoredTop sz="98762" autoAdjust="0"/>
  </p:normalViewPr>
  <p:slideViewPr>
    <p:cSldViewPr>
      <p:cViewPr varScale="1">
        <p:scale>
          <a:sx n="110" d="100"/>
          <a:sy n="110" d="100"/>
        </p:scale>
        <p:origin x="-8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813" cy="496729"/>
          </a:xfrm>
          <a:prstGeom prst="rect">
            <a:avLst/>
          </a:prstGeom>
        </p:spPr>
        <p:txBody>
          <a:bodyPr vert="horz" lIns="91852" tIns="45926" rIns="91852" bIns="4592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4813" cy="496729"/>
          </a:xfrm>
          <a:prstGeom prst="rect">
            <a:avLst/>
          </a:prstGeom>
        </p:spPr>
        <p:txBody>
          <a:bodyPr vert="horz" lIns="91852" tIns="45926" rIns="91852" bIns="4592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DD43F6A-731A-43AA-B2DB-B5818D3974F9}" type="datetimeFigureOut">
              <a:rPr lang="ru-RU"/>
              <a:pPr>
                <a:defRPr/>
              </a:pPr>
              <a:t>04.03.2020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52" tIns="45926" rIns="91852" bIns="45926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1" y="4714956"/>
            <a:ext cx="5438775" cy="4467383"/>
          </a:xfrm>
          <a:prstGeom prst="rect">
            <a:avLst/>
          </a:prstGeom>
        </p:spPr>
        <p:txBody>
          <a:bodyPr vert="horz" lIns="91852" tIns="45926" rIns="91852" bIns="45926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9910"/>
            <a:ext cx="2944813" cy="496729"/>
          </a:xfrm>
          <a:prstGeom prst="rect">
            <a:avLst/>
          </a:prstGeom>
        </p:spPr>
        <p:txBody>
          <a:bodyPr vert="horz" lIns="91852" tIns="45926" rIns="91852" bIns="4592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1275" y="9429910"/>
            <a:ext cx="2944813" cy="496729"/>
          </a:xfrm>
          <a:prstGeom prst="rect">
            <a:avLst/>
          </a:prstGeom>
        </p:spPr>
        <p:txBody>
          <a:bodyPr vert="horz" lIns="91852" tIns="45926" rIns="91852" bIns="4592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CF1F07E-B285-4859-AA1C-DF6C50A62A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324176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243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0646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048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145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69519" algn="l" defTabSz="9078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23421" algn="l" defTabSz="9078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77331" algn="l" defTabSz="9078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31231" algn="l" defTabSz="9078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8" y="1428"/>
            <a:ext cx="9142642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3363689"/>
            <a:ext cx="7772400" cy="1470025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865834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073E34-BB53-475A-BCB4-8D6CCEB670B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D162C5-9940-497F-A519-99F35684D1BB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013A27-1B3C-4B4B-BF62-E2BE005DDCAB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88" y="1588"/>
            <a:ext cx="9142412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9"/>
          <p:cNvSpPr txBox="1">
            <a:spLocks noChangeArrowheads="1"/>
          </p:cNvSpPr>
          <p:nvPr userDrawn="1"/>
        </p:nvSpPr>
        <p:spPr bwMode="auto">
          <a:xfrm>
            <a:off x="5926138" y="5127625"/>
            <a:ext cx="92392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572" tIns="39787" rIns="79572" bIns="39787"/>
          <a:lstStyle>
            <a:lvl1pPr defTabSz="9064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064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064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064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064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endParaRPr lang="ru-RU" altLang="ru-RU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76" y="1606912"/>
            <a:ext cx="7320689" cy="4829253"/>
          </a:xfrm>
        </p:spPr>
        <p:txBody>
          <a:bodyPr/>
          <a:lstStyle>
            <a:lvl1pPr marL="316341" indent="0">
              <a:buFontTx/>
              <a:buNone/>
              <a:defRPr b="1">
                <a:latin typeface="+mj-lt"/>
              </a:defRPr>
            </a:lvl1pPr>
            <a:lvl2pPr marL="313576" indent="2783">
              <a:defRPr>
                <a:latin typeface="+mj-lt"/>
              </a:defRPr>
            </a:lvl2pPr>
            <a:lvl3pPr marL="547038" indent="-226552">
              <a:tabLst/>
              <a:defRPr>
                <a:latin typeface="+mj-lt"/>
              </a:defRPr>
            </a:lvl3pPr>
            <a:lvl4pPr marL="0" indent="313576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5" y="501110"/>
            <a:ext cx="7337192" cy="1105803"/>
          </a:xfrm>
        </p:spPr>
        <p:txBody>
          <a:bodyPr/>
          <a:lstStyle>
            <a:lvl1pPr marL="0" marR="0" indent="0" defTabSz="90764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en-US" noProof="0" dirty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fontAlgn="auto">
              <a:lnSpc>
                <a:spcPts val="2104"/>
              </a:lnSpc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</a:defRPr>
            </a:lvl1pPr>
          </a:lstStyle>
          <a:p>
            <a:pPr>
              <a:defRPr/>
            </a:pPr>
            <a:fld id="{5EB38D6A-7283-4472-8FBC-1C1D9EF5899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73542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76" y="1606912"/>
            <a:ext cx="7320689" cy="4829253"/>
          </a:xfrm>
        </p:spPr>
        <p:txBody>
          <a:bodyPr/>
          <a:lstStyle>
            <a:lvl1pPr marL="316341" indent="0">
              <a:buFontTx/>
              <a:buNone/>
              <a:defRPr b="1">
                <a:latin typeface="+mj-lt"/>
              </a:defRPr>
            </a:lvl1pPr>
            <a:lvl2pPr marL="316341" indent="0">
              <a:defRPr>
                <a:latin typeface="+mj-lt"/>
              </a:defRPr>
            </a:lvl2pPr>
            <a:lvl3pPr marL="547038" indent="-226552">
              <a:defRPr>
                <a:latin typeface="+mj-lt"/>
              </a:defRPr>
            </a:lvl3pPr>
            <a:lvl4pPr marL="0" indent="313576">
              <a:defRPr>
                <a:latin typeface="+mj-lt"/>
              </a:defRPr>
            </a:lvl4pPr>
            <a:lvl5pPr marL="1248807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1926" y="501110"/>
            <a:ext cx="7337901" cy="1105803"/>
          </a:xfrm>
        </p:spPr>
        <p:txBody>
          <a:bodyPr/>
          <a:lstStyle>
            <a:lvl1pPr marL="0" marR="0" indent="0" defTabSz="90764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en-US" noProof="0" dirty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fontAlgn="auto">
              <a:lnSpc>
                <a:spcPts val="2104"/>
              </a:lnSpc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</a:defRPr>
            </a:lvl1pPr>
          </a:lstStyle>
          <a:p>
            <a:pPr>
              <a:defRPr/>
            </a:pPr>
            <a:fld id="{0A45C829-C455-4DC3-A16A-5F036C572D6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69012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7" y="1913"/>
            <a:ext cx="9142643" cy="685561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5" y="1606871"/>
            <a:ext cx="732068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5858" indent="2783">
              <a:defRPr>
                <a:latin typeface="+mj-lt"/>
              </a:defRPr>
            </a:lvl2pPr>
            <a:lvl3pPr marL="551012" indent="-228197">
              <a:tabLst/>
              <a:defRPr>
                <a:latin typeface="+mj-lt"/>
              </a:defRPr>
            </a:lvl3pPr>
            <a:lvl4pPr marL="0" indent="315858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926640" y="5127076"/>
            <a:ext cx="923618" cy="376853"/>
          </a:xfrm>
          <a:prstGeom prst="rect">
            <a:avLst/>
          </a:prstGeom>
          <a:noFill/>
        </p:spPr>
        <p:txBody>
          <a:bodyPr wrap="square" lIns="80147" tIns="40074" rIns="80147" bIns="40074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5" y="501069"/>
            <a:ext cx="7337192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marL="0" marR="0" lvl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BF335ED-9B74-464E-837E-76B1A02302C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472"/>
            <a:ext cx="9142643" cy="685561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5" y="1606871"/>
            <a:ext cx="732068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8641" indent="0">
              <a:defRPr>
                <a:latin typeface="+mj-lt"/>
              </a:defRPr>
            </a:lvl2pPr>
            <a:lvl3pPr marL="551012" indent="-228197">
              <a:defRPr>
                <a:latin typeface="+mj-lt"/>
              </a:defRPr>
            </a:lvl3pPr>
            <a:lvl4pPr marL="0" indent="315858">
              <a:defRPr>
                <a:latin typeface="+mj-lt"/>
              </a:defRPr>
            </a:lvl4pPr>
            <a:lvl5pPr marL="1257865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6" y="501069"/>
            <a:ext cx="7337901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marL="0" marR="0" lvl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B38D6A-7283-4472-8FBC-1C1D9EF58994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88" y="1588"/>
            <a:ext cx="9142412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9"/>
          <p:cNvSpPr txBox="1">
            <a:spLocks noChangeArrowheads="1"/>
          </p:cNvSpPr>
          <p:nvPr userDrawn="1"/>
        </p:nvSpPr>
        <p:spPr bwMode="auto">
          <a:xfrm>
            <a:off x="5926138" y="5127625"/>
            <a:ext cx="92392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572" tIns="39787" rIns="79572" bIns="39787"/>
          <a:lstStyle>
            <a:lvl1pPr defTabSz="9064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064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064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064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064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endParaRPr lang="ru-RU" altLang="ru-RU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1"/>
            <a:ext cx="9142643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1012506"/>
            <a:ext cx="7320689" cy="202463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5" y="3429720"/>
            <a:ext cx="7320689" cy="300640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F8473B9-723D-4279-9845-3BB255F2CE7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7" y="1913"/>
            <a:ext cx="9142643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8"/>
            <a:ext cx="7337192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5" y="1606871"/>
            <a:ext cx="3620764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29" y="1606871"/>
            <a:ext cx="3644897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F2E29C4-E7DE-4391-BB28-71479D1EBD00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4" y="501067"/>
            <a:ext cx="7864166" cy="110580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4" y="1606871"/>
            <a:ext cx="3674753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4" y="2174876"/>
            <a:ext cx="3674753" cy="42612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1" y="1606871"/>
            <a:ext cx="3587825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1" y="2188098"/>
            <a:ext cx="3587825" cy="42480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7FF869C-91E1-4F2E-A2CD-73D05F3BB1B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7" y="1913"/>
            <a:ext cx="9142643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8"/>
            <a:ext cx="7864166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DE71D-430A-47A9-8BD8-9FDF757CA99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8" y="5872591"/>
            <a:ext cx="567428" cy="653106"/>
          </a:xfrm>
          <a:prstGeom prst="rect">
            <a:avLst/>
          </a:prstGeom>
        </p:spPr>
        <p:txBody>
          <a:bodyPr vert="horz" lIns="91424" tIns="45712" rIns="91424" bIns="45712" rtlCol="0" anchor="ctr">
            <a:normAutofit/>
          </a:bodyPr>
          <a:lstStyle>
            <a:lvl1pPr algn="ctr">
              <a:defRPr sz="2400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E400E823-30C2-4E3E-94DA-93FE70C8A8F8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FEE5C7-99CC-44D7-B2A4-A193B20A1492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53" y="490021"/>
            <a:ext cx="7343873" cy="1110281"/>
          </a:xfrm>
          <a:prstGeom prst="rect">
            <a:avLst/>
          </a:prstGeom>
        </p:spPr>
        <p:txBody>
          <a:bodyPr vert="horz" lIns="91424" tIns="45712" rIns="91424" bIns="45712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53" y="1600200"/>
            <a:ext cx="7343873" cy="4835924"/>
          </a:xfrm>
          <a:prstGeom prst="rect">
            <a:avLst/>
          </a:prstGeom>
        </p:spPr>
        <p:txBody>
          <a:bodyPr vert="horz" lIns="91424" tIns="45712" rIns="91424" bIns="45712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1" y="6041425"/>
            <a:ext cx="619711" cy="631834"/>
          </a:xfrm>
          <a:prstGeom prst="rect">
            <a:avLst/>
          </a:prstGeom>
        </p:spPr>
        <p:txBody>
          <a:bodyPr vert="horz" lIns="91424" tIns="45712" rIns="91424" bIns="45712" rtlCol="0" anchor="ctr">
            <a:normAutofit/>
          </a:bodyPr>
          <a:lstStyle>
            <a:lvl1pPr algn="ctr">
              <a:lnSpc>
                <a:spcPts val="2104"/>
              </a:lnSpc>
              <a:defRPr sz="2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ACDE485-981C-4A91-9DEE-CA8960EB6DD1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  <p:sldLayoutId id="2147483982" r:id="rId12"/>
    <p:sldLayoutId id="2147483968" r:id="rId13"/>
    <p:sldLayoutId id="2147483969" r:id="rId14"/>
  </p:sldLayoutIdLst>
  <p:hf hdr="0" ftr="0" dt="0"/>
  <p:txStyles>
    <p:titleStyle>
      <a:lvl1pPr algn="l" defTabSz="914239" rtl="0" eaLnBrk="1" latinLnBrk="0" hangingPunct="1">
        <a:lnSpc>
          <a:spcPts val="4558"/>
        </a:lnSpc>
        <a:spcBef>
          <a:spcPct val="0"/>
        </a:spcBef>
        <a:buNone/>
        <a:defRPr sz="37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18641" indent="0" algn="l" defTabSz="914239" rtl="0" eaLnBrk="1" latinLnBrk="0" hangingPunct="1">
        <a:spcBef>
          <a:spcPct val="20000"/>
        </a:spcBef>
        <a:buFont typeface="+mj-lt"/>
        <a:buNone/>
        <a:defRPr sz="32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18641" indent="0" algn="l" defTabSz="914239" rtl="0" eaLnBrk="1" latinLnBrk="0" hangingPunct="1">
        <a:spcBef>
          <a:spcPct val="20000"/>
        </a:spcBef>
        <a:buFont typeface="Arial" pitchFamily="34" charset="0"/>
        <a:buNone/>
        <a:defRPr sz="21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624759" indent="-228197" algn="l" defTabSz="914239" rtl="0" eaLnBrk="1" latinLnBrk="0" hangingPunct="1">
        <a:spcBef>
          <a:spcPct val="20000"/>
        </a:spcBef>
        <a:buFont typeface="Arial" pitchFamily="34" charset="0"/>
        <a:buChar char="•"/>
        <a:defRPr sz="21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15858" algn="just" defTabSz="914239" rtl="0" eaLnBrk="1" latinLnBrk="0" hangingPunct="1">
        <a:lnSpc>
          <a:spcPts val="1578"/>
        </a:lnSpc>
        <a:spcBef>
          <a:spcPts val="351"/>
        </a:spcBef>
        <a:buFont typeface="Arial" pitchFamily="34" charset="0"/>
        <a:buNone/>
        <a:tabLst/>
        <a:defRPr sz="14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257865" indent="0" algn="l" defTabSz="914239" rtl="0" eaLnBrk="1" latinLnBrk="0" hangingPunct="1">
        <a:lnSpc>
          <a:spcPts val="1578"/>
        </a:lnSpc>
        <a:spcBef>
          <a:spcPts val="351"/>
        </a:spcBef>
        <a:buFont typeface="Arial" pitchFamily="34" charset="0"/>
        <a:buNone/>
        <a:defRPr sz="12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514156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4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CF98D933583F08E43DD8BE1D55DD5EFB45D7EA4559EB4658C49EF6C79B71C7DB78CED00AD95BBF97D5626F9A63CB3712F95B81802A01076FN0g0J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CF98D933583F08E43DD8BE1D55DD5EFB45D7EA4559EB4658C49EF6C79B71C7DB78CED00AD95BBF97D5626F9A63CB3712F95B81802A01076FN0g0J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CF98D933583F08E43DD8BE1D55DD5EFB45D7EA4559EB4658C49EF6C79B71C7DB78CED00AD95BBF97D5626F9A63CB3712F95B81802A01076FN0g0J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CF98D933583F08E43DD8BE1D55DD5EFB45D7EA4559EB4658C49EF6C79B71C7DB78CED00AD95BBF97D5626F9A63CB3712F95B81802A01076FN0g0J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CF98D933583F08E43DD8BE1D55DD5EFB45D7EA4559EB4658C49EF6C79B71C7DB78CED00AD95BBF97D5626F9A63CB3712F95B81802A01076FN0g0J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CF98D933583F08E43DD8BE1D55DD5EFB45D7EA4559EB4658C49EF6C79B71C7DB78CED00AD95BBF97D5626F9A63CB3712F95B81802A01076FN0g0J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Заголовок 1"/>
          <p:cNvSpPr txBox="1">
            <a:spLocks/>
          </p:cNvSpPr>
          <p:nvPr/>
        </p:nvSpPr>
        <p:spPr bwMode="auto">
          <a:xfrm>
            <a:off x="214282" y="2428868"/>
            <a:ext cx="8715436" cy="723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36" tIns="45368" rIns="90736" bIns="45368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solidFill>
                  <a:schemeClr val="bg1"/>
                </a:solidFill>
                <a:latin typeface="PF DinText Pro Light " pitchFamily="2" charset="0"/>
                <a:cs typeface="Times New Roman" pitchFamily="18" charset="0"/>
              </a:rPr>
              <a:t>Межрегиональная </a:t>
            </a:r>
            <a:r>
              <a:rPr lang="ru-RU" altLang="ru-RU" b="1" dirty="0" smtClean="0">
                <a:solidFill>
                  <a:schemeClr val="bg1"/>
                </a:solidFill>
                <a:latin typeface="PF DinText Pro Light " pitchFamily="2" charset="0"/>
                <a:cs typeface="Times New Roman" pitchFamily="18" charset="0"/>
              </a:rPr>
              <a:t>инспекция </a:t>
            </a:r>
            <a:r>
              <a:rPr lang="ru-RU" altLang="ru-RU" b="1" dirty="0">
                <a:solidFill>
                  <a:schemeClr val="bg1"/>
                </a:solidFill>
                <a:latin typeface="PF DinText Pro Light " pitchFamily="2" charset="0"/>
                <a:cs typeface="Times New Roman" pitchFamily="18" charset="0"/>
              </a:rPr>
              <a:t>ФНС России по крупнейшим налогоплательщикам №5</a:t>
            </a:r>
          </a:p>
        </p:txBody>
      </p:sp>
      <p:sp>
        <p:nvSpPr>
          <p:cNvPr id="15367" name="Подзаголовок 2"/>
          <p:cNvSpPr txBox="1">
            <a:spLocks/>
          </p:cNvSpPr>
          <p:nvPr/>
        </p:nvSpPr>
        <p:spPr bwMode="auto">
          <a:xfrm>
            <a:off x="428596" y="3214686"/>
            <a:ext cx="8280400" cy="2143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36" tIns="45368" rIns="90736" bIns="45368"/>
          <a:lstStyle>
            <a:lvl1pPr indent="-390525" defTabSz="11430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11430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11430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11430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11430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143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143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143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143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en-US" altLang="ru-RU" sz="1700" b="1" dirty="0">
              <a:solidFill>
                <a:srgbClr val="000099"/>
              </a:solidFill>
            </a:endParaRPr>
          </a:p>
          <a:p>
            <a:pPr algn="ctr" eaLnBrk="1" hangingPunct="1"/>
            <a:r>
              <a:rPr lang="ru-RU" sz="2400" b="1" dirty="0" smtClean="0">
                <a:solidFill>
                  <a:schemeClr val="bg1"/>
                </a:solidFill>
                <a:latin typeface="PF DinText Pro Light " pitchFamily="2" charset="0"/>
                <a:cs typeface="Times New Roman" pitchFamily="18" charset="0"/>
              </a:rPr>
              <a:t>"</a:t>
            </a:r>
            <a:r>
              <a:rPr lang="ru-RU" sz="2400" b="1" dirty="0">
                <a:solidFill>
                  <a:schemeClr val="bg1"/>
                </a:solidFill>
                <a:latin typeface="PF DinText Pro Light " pitchFamily="2" charset="0"/>
                <a:cs typeface="Times New Roman" pitchFamily="18" charset="0"/>
              </a:rPr>
              <a:t>Актуальные вопросы в области применения законодательства о налогах и сборах, рассмотренные Верховным и Конституционным судами Российской Федерации. </a:t>
            </a:r>
            <a:endParaRPr lang="ru-RU" sz="2400" b="1" dirty="0" smtClean="0">
              <a:solidFill>
                <a:schemeClr val="bg1"/>
              </a:solidFill>
              <a:latin typeface="PF DinText Pro Light " pitchFamily="2" charset="0"/>
              <a:cs typeface="Times New Roman" pitchFamily="18" charset="0"/>
            </a:endParaRPr>
          </a:p>
          <a:p>
            <a:pPr algn="ctr" eaLnBrk="1" hangingPunct="1"/>
            <a:r>
              <a:rPr lang="ru-RU" sz="2400" b="1" dirty="0" smtClean="0">
                <a:solidFill>
                  <a:schemeClr val="bg1"/>
                </a:solidFill>
                <a:latin typeface="PF DinText Pro Light " pitchFamily="2" charset="0"/>
                <a:cs typeface="Times New Roman" pitchFamily="18" charset="0"/>
              </a:rPr>
              <a:t>Изменения </a:t>
            </a:r>
            <a:r>
              <a:rPr lang="ru-RU" sz="2400" b="1" dirty="0">
                <a:solidFill>
                  <a:schemeClr val="bg1"/>
                </a:solidFill>
                <a:latin typeface="PF DinText Pro Light " pitchFamily="2" charset="0"/>
                <a:cs typeface="Times New Roman" pitchFamily="18" charset="0"/>
              </a:rPr>
              <a:t>в области законодательства о налогах и сборах в 2020 </a:t>
            </a:r>
            <a:r>
              <a:rPr lang="ru-RU" sz="2400" b="1" dirty="0" smtClean="0">
                <a:solidFill>
                  <a:schemeClr val="bg1"/>
                </a:solidFill>
                <a:latin typeface="PF DinText Pro Light " pitchFamily="2" charset="0"/>
                <a:cs typeface="Times New Roman" pitchFamily="18" charset="0"/>
              </a:rPr>
              <a:t>году."</a:t>
            </a:r>
            <a:endParaRPr lang="ru-RU" sz="2400" b="1" dirty="0">
              <a:solidFill>
                <a:schemeClr val="bg1"/>
              </a:solidFill>
              <a:latin typeface="PF DinText Pro Light " pitchFamily="2" charset="0"/>
              <a:cs typeface="Times New Roman" pitchFamily="18" charset="0"/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b="1" dirty="0" smtClean="0">
              <a:solidFill>
                <a:srgbClr val="000099"/>
              </a:solidFill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dirty="0">
              <a:solidFill>
                <a:srgbClr val="000099"/>
              </a:solidFill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dirty="0" smtClean="0">
              <a:solidFill>
                <a:srgbClr val="000099"/>
              </a:solidFill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dirty="0">
              <a:solidFill>
                <a:srgbClr val="000099"/>
              </a:solidFill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dirty="0" smtClean="0">
              <a:solidFill>
                <a:srgbClr val="000099"/>
              </a:solidFill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dirty="0">
              <a:solidFill>
                <a:srgbClr val="000099"/>
              </a:solidFill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dirty="0" smtClean="0">
              <a:solidFill>
                <a:srgbClr val="000099"/>
              </a:solidFill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dirty="0">
              <a:solidFill>
                <a:srgbClr val="000099"/>
              </a:solidFill>
            </a:endParaRP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 bwMode="auto">
          <a:xfrm>
            <a:off x="642910" y="1571612"/>
            <a:ext cx="8280400" cy="2143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36" tIns="45368" rIns="90736" bIns="45368"/>
          <a:lstStyle>
            <a:lvl1pPr indent="-390525" defTabSz="11430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11430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11430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11430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11430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143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143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143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143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en-US" altLang="ru-RU" sz="1700" b="1" dirty="0">
              <a:solidFill>
                <a:srgbClr val="000099"/>
              </a:solidFill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b="1" dirty="0" smtClean="0">
              <a:solidFill>
                <a:srgbClr val="000099"/>
              </a:solidFill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dirty="0">
              <a:solidFill>
                <a:srgbClr val="000099"/>
              </a:solidFill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dirty="0" smtClean="0">
              <a:solidFill>
                <a:srgbClr val="000099"/>
              </a:solidFill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dirty="0">
              <a:solidFill>
                <a:srgbClr val="000099"/>
              </a:solidFill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dirty="0" smtClean="0">
              <a:solidFill>
                <a:srgbClr val="000099"/>
              </a:solidFill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dirty="0">
              <a:solidFill>
                <a:srgbClr val="000099"/>
              </a:solidFill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dirty="0" smtClean="0">
              <a:solidFill>
                <a:srgbClr val="000099"/>
              </a:solidFill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dirty="0">
              <a:solidFill>
                <a:srgbClr val="000099"/>
              </a:solidFill>
            </a:endParaRPr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 bwMode="auto">
          <a:xfrm>
            <a:off x="7572396" y="6215082"/>
            <a:ext cx="1357322" cy="500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36" tIns="45368" rIns="90736" bIns="45368"/>
          <a:lstStyle>
            <a:lvl1pPr indent="-390525" defTabSz="11430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11430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11430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11430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11430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143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143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143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143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en-US" altLang="ru-RU" sz="1700" b="1" dirty="0">
              <a:solidFill>
                <a:srgbClr val="000099"/>
              </a:solidFill>
            </a:endParaRPr>
          </a:p>
          <a:p>
            <a:pPr algn="ctr" eaLnBrk="1" hangingPunct="1"/>
            <a:r>
              <a:rPr lang="ru-RU" b="1" dirty="0" smtClean="0">
                <a:solidFill>
                  <a:schemeClr val="bg1"/>
                </a:solidFill>
                <a:latin typeface="PF DinText Pro Light " pitchFamily="2" charset="0"/>
                <a:cs typeface="Times New Roman" pitchFamily="18" charset="0"/>
              </a:rPr>
              <a:t>05.03.2020</a:t>
            </a:r>
            <a:endParaRPr lang="ru-RU" b="1" dirty="0">
              <a:solidFill>
                <a:schemeClr val="bg1"/>
              </a:solidFill>
              <a:latin typeface="PF DinText Pro Light " pitchFamily="2" charset="0"/>
              <a:cs typeface="Times New Roman" pitchFamily="18" charset="0"/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b="1" dirty="0" smtClean="0">
              <a:solidFill>
                <a:srgbClr val="000099"/>
              </a:solidFill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dirty="0">
              <a:solidFill>
                <a:srgbClr val="000099"/>
              </a:solidFill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dirty="0" smtClean="0">
              <a:solidFill>
                <a:srgbClr val="000099"/>
              </a:solidFill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dirty="0">
              <a:solidFill>
                <a:srgbClr val="000099"/>
              </a:solidFill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dirty="0" smtClean="0">
              <a:solidFill>
                <a:srgbClr val="000099"/>
              </a:solidFill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dirty="0">
              <a:solidFill>
                <a:srgbClr val="000099"/>
              </a:solidFill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dirty="0" smtClean="0">
              <a:solidFill>
                <a:srgbClr val="000099"/>
              </a:solidFill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Font typeface="Arial" pitchFamily="34" charset="0"/>
              <a:buNone/>
            </a:pPr>
            <a:endParaRPr lang="ru-RU" altLang="ru-RU" sz="16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75" y="303114"/>
            <a:ext cx="7788473" cy="1109662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области законодательства о налогах и сборах в 2020 году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DE71D-430A-47A9-8BD8-9FDF757CA997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87624" y="1412776"/>
            <a:ext cx="6984776" cy="511256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ru-RU" sz="14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ДОСУДЕБНОЕ УРЕГУЛИРОВАНИЕ НАЛОГОВЫХ СПОРОВ.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30 апреля </a:t>
            </a:r>
            <a:r>
              <a:rPr lang="en-US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жалобу (апелляционную жалобу)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ненормативные акты налоговых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органов, действия (бездействие) их должностных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 можно подать по ТКС</a:t>
            </a: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ФНС России </a:t>
            </a:r>
            <a:r>
              <a:rPr lang="ru-RU" sz="1400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20.12.2019 </a:t>
            </a:r>
            <a:r>
              <a:rPr lang="en-US" sz="1400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sz="1400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ММВ-7-9/645</a:t>
            </a:r>
            <a:r>
              <a:rPr lang="ru-RU" sz="1400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утверждена форма жалобы (апелляционной жалобы) на ненормативные акты инспекций и действия (бездействие) их должностных лиц. Установлен также формат ее подачи через оператора электронного документооборота. В ответ на жалобу (апелляционной жалобы) налоговый орган сможет сообщить по ТКС время и место ее рассмотрения, информацию о приостановлении (об отказе в приостановлении) исполнения решения инспекции, а также сведения о продлении срока рассмотрения жалобы и решение по ней. Это должно упростить взаимодействие налоговых органов и налогоплательщиков.</a:t>
            </a:r>
          </a:p>
          <a:p>
            <a:pPr algn="just"/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hlinkClick r:id="rId2"/>
            </a:endParaRPr>
          </a:p>
          <a:p>
            <a:pPr algn="just"/>
            <a:endParaRPr lang="ru-RU" sz="1400" dirty="0">
              <a:hlinkClick r:id="rId2"/>
            </a:endParaRPr>
          </a:p>
          <a:p>
            <a:pPr algn="just"/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2345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75" y="303114"/>
            <a:ext cx="7788473" cy="1109662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области законодательства о налогах и сборах в 2020 году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DE71D-430A-47A9-8BD8-9FDF757CA997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87624" y="1412776"/>
            <a:ext cx="6984776" cy="511256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ru-RU" sz="14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НАЛОГ НА ПРИБЫЛЬ.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Амортизация расконсервированных объектов (п. 3 ст. 256 НК РФ).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января 2020 года исключено положение, по которому срок полезного использования расконсервированного объекта нужно было продлевать на период консервации.</a:t>
            </a:r>
          </a:p>
          <a:p>
            <a:pPr algn="just"/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расконсервации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амортизацию надо продолжать начислять в период со следующего месяца по месяц полного списания остаточной стоимости. Это правило действует и в случае, если в период консервации срок полезного использования истек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400" u="sng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пп</a:t>
            </a:r>
            <a:r>
              <a:rPr lang="ru-RU" sz="1400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«б" </a:t>
            </a:r>
            <a:r>
              <a:rPr lang="ru-RU" sz="1400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</a:t>
            </a:r>
            <a:r>
              <a:rPr lang="ru-RU" sz="1400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 </a:t>
            </a:r>
            <a:r>
              <a:rPr lang="ru-RU" sz="1400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2 </a:t>
            </a:r>
            <a:r>
              <a:rPr lang="ru-RU" sz="1400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№ 325-ФЗ)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ru-RU" sz="1400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НАЛОГ НА ПРИБЫЛЬ.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Изменение метода начисления амортизации. </a:t>
            </a: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325-ФЗ скорректировал формулировку абзаца 4 пункта 1 статьи 259 НК РФ, уточнив, что налогоплательщик вправе менять метод начисления амортизации не чаще одного раза в пять лет. Новая редакция действует с 1 января 2020 года.</a:t>
            </a:r>
          </a:p>
          <a:p>
            <a:pPr algn="just"/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hlinkClick r:id="rId2"/>
            </a:endParaRPr>
          </a:p>
          <a:p>
            <a:pPr algn="just"/>
            <a:endParaRPr lang="ru-RU" sz="1400" dirty="0">
              <a:hlinkClick r:id="rId2"/>
            </a:endParaRPr>
          </a:p>
          <a:p>
            <a:pPr algn="just"/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8503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75" y="303114"/>
            <a:ext cx="7788473" cy="1109662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области законодательства о налогах и сборах в 2020 году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DE71D-430A-47A9-8BD8-9FDF757CA997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87624" y="1412776"/>
            <a:ext cx="6984776" cy="511256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ru-RU" sz="14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НАЛОГ НА ПРИБЫЛЬ.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Инвестиционный налоговый вычет (ст. 286.1 НК РФ). </a:t>
            </a:r>
          </a:p>
          <a:p>
            <a:pPr algn="just"/>
            <a:endParaRPr lang="ru-RU" sz="1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01.01.2020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поменялись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предоставления инвестиционного налогового вычета, установленные ст. 286.1 НК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РФ.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частности, подп. 5 п. 2 ст. 286.1 НК РФ установлено, что инвестиционный налоговый вычет текущего налогового (отчетного) периода составляет в совокупности не более 100% суммы расходов на создание объектов транспортной и коммунальной инфраструктур, а также не более 80% суммы расходов на создание объектов социальной инфраструктуры. При этом создание указанных объектов должно быть предусмотрено условиями договора о комплексном освоении территории в целях строительства стандартного жилья, заключенного с налогоплательщиком в соответствии с положениями Градостроительного кодекса РФ.</a:t>
            </a:r>
          </a:p>
          <a:p>
            <a:pPr algn="just"/>
            <a:endParaRPr lang="ru-RU" sz="1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01.01.2020 инвестиционный налоговый вычет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применяется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объектам основных средств, относящихся также к 8, 9 и 10-й амортизационным группам (за исключением относящихся к 8 - 10-й амортизационным группам зданий, сооружений, передаточных устройств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)(ранее вычет применялся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объектам основных средств, относящимся к 3 - 7-й амортизационным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группам).</a:t>
            </a: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hlinkClick r:id="rId2"/>
            </a:endParaRPr>
          </a:p>
          <a:p>
            <a:pPr algn="just"/>
            <a:endParaRPr lang="ru-RU" sz="1400" dirty="0">
              <a:hlinkClick r:id="rId2"/>
            </a:endParaRPr>
          </a:p>
          <a:p>
            <a:pPr algn="just"/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5088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8124" y="299046"/>
            <a:ext cx="7343775" cy="1109662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области законодательства о налогах и сборах в 2020 году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DE71D-430A-47A9-8BD8-9FDF757CA997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87624" y="1408708"/>
            <a:ext cx="6984776" cy="511256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ru-RU" sz="14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НДФЛ.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01.01.2020 если налог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доначислен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проверке, организация может погасить недоимку за свой счет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Ранее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НК РФ запрещал уплачивать НДФЛ за счет средств налогового агента. С 1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января 2020 введено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исключение для случая, когда налог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доначислен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результате проверки.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эти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суммы не считаются доходом физлица и не отражаются в отчетности по НДФЛ. (</a:t>
            </a:r>
            <a:r>
              <a:rPr lang="ru-RU" sz="1400" u="sng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пп</a:t>
            </a:r>
            <a:r>
              <a:rPr lang="ru-RU" sz="1400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"в" п. 16 ст. 2 Федерального закона </a:t>
            </a:r>
            <a:r>
              <a:rPr lang="ru-RU" sz="1400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1400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325-ФЗ</a:t>
            </a:r>
          </a:p>
          <a:p>
            <a:pPr algn="just"/>
            <a:r>
              <a:rPr lang="ru-RU" sz="1400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«О </a:t>
            </a:r>
            <a:r>
              <a:rPr lang="ru-RU" sz="1400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внесении изменений в части первую и вторую Налогового кодекса Российской </a:t>
            </a:r>
            <a:r>
              <a:rPr lang="ru-RU" sz="1400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Федерации»(далее – Закон № 325-ФЗ)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ru-RU" sz="1400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14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НДФЛ.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налоговый агент, имеющая несколько обособленных подразделений, находящихся на территории одного муниципального образования, вправе выбрать из этих обособленных подразделений одно обособленное подразделение, через которое будут перечисляться исчисленные и удержанные суммы НДФЛ, а также представляться справки по форме 2-НДФЛ и расчет по форме 6-НДФЛ в отношении работников этих обособленных подразделений.</a:t>
            </a:r>
          </a:p>
          <a:p>
            <a:pPr algn="just"/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этого организация обязана представить уведомление о выборе налогового органа по форме, утвержденной приказом ФНС России от 06.12.2019 N ММВ-7-11/622@ "Об утверждении формы уведомления о выборе налогового органа, порядка ее заполнения, а также формата представления уведомления о выборе налогового органа в электронной форме", в налоговые органы, в которых она состоит на учете по месту нахождения каждого обособленного подразделения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hlinkClick r:id="rId2"/>
            </a:endParaRPr>
          </a:p>
          <a:p>
            <a:pPr algn="just"/>
            <a:endParaRPr lang="ru-RU" sz="1400" dirty="0">
              <a:hlinkClick r:id="rId2"/>
            </a:endParaRPr>
          </a:p>
          <a:p>
            <a:pPr algn="just"/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4734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2800" dirty="0" smtClean="0">
                <a:latin typeface="PF DinText Pro Light " pitchFamily="2" charset="0"/>
                <a:ea typeface="+mn-ea"/>
                <a:cs typeface="Times New Roman" pitchFamily="18" charset="0"/>
              </a:rPr>
              <a:t>СПАСИБО </a:t>
            </a:r>
            <a:r>
              <a:rPr lang="ru-RU" altLang="ru-RU" sz="2800" dirty="0" smtClean="0">
                <a:latin typeface="PF DinText Pro Light " pitchFamily="2" charset="0"/>
                <a:ea typeface="+mn-ea"/>
                <a:cs typeface="Times New Roman" pitchFamily="18" charset="0"/>
              </a:rPr>
              <a:t> ЗА  </a:t>
            </a:r>
            <a:r>
              <a:rPr lang="ru-RU" altLang="ru-RU" sz="2800" dirty="0" smtClean="0">
                <a:latin typeface="PF DinText Pro Light " pitchFamily="2" charset="0"/>
                <a:ea typeface="+mn-ea"/>
                <a:cs typeface="Times New Roman" pitchFamily="18" charset="0"/>
              </a:rPr>
              <a:t>ВНИМАНИЕ</a:t>
            </a:r>
            <a:endParaRPr lang="ru-RU" sz="2800" dirty="0">
              <a:latin typeface="PF DinText Pro Light " pitchFamily="2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Прямоугольник 50"/>
          <p:cNvSpPr/>
          <p:nvPr/>
        </p:nvSpPr>
        <p:spPr>
          <a:xfrm>
            <a:off x="971600" y="1556792"/>
            <a:ext cx="7416824" cy="5040560"/>
          </a:xfrm>
          <a:prstGeom prst="rect">
            <a:avLst/>
          </a:prstGeom>
          <a:solidFill>
            <a:schemeClr val="accent1">
              <a:lumMod val="20000"/>
              <a:lumOff val="8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marL="285750" indent="-285750" algn="just"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Транснациональные компании, как следствие большое количество трансграничных сделок.</a:t>
            </a:r>
          </a:p>
          <a:p>
            <a:pPr marL="285750" indent="-285750" algn="just"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Предприятия добывающей отрасли, располагающие лицензиями на разработку месторождений твердых полезных ископаемых.</a:t>
            </a:r>
          </a:p>
          <a:p>
            <a:pPr marL="285750" indent="-285750" algn="just"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предприятий полного цикла (от добычи до готовой продукции).</a:t>
            </a:r>
          </a:p>
          <a:p>
            <a:pPr marL="285750" indent="-285750" algn="just"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больших имущественных комплексов, как следствие большие капитальные затраты.</a:t>
            </a:r>
          </a:p>
          <a:p>
            <a:pPr marL="285750" indent="-285750" algn="just"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v"/>
              <a:defRPr/>
            </a:pP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8215312" cy="92868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>Общая характеристика налогоплательщиков </a:t>
            </a:r>
            <a:br>
              <a:rPr lang="ru-RU" sz="2400" kern="1200" dirty="0"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>МИ ФНС № 5 по КН</a:t>
            </a:r>
          </a:p>
        </p:txBody>
      </p:sp>
      <p:sp>
        <p:nvSpPr>
          <p:cNvPr id="63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8143875" y="6092825"/>
            <a:ext cx="619125" cy="631825"/>
          </a:xfrm>
        </p:spPr>
        <p:txBody>
          <a:bodyPr/>
          <a:lstStyle/>
          <a:p>
            <a:pPr algn="ctr">
              <a:defRPr/>
            </a:pPr>
            <a:fld id="{8D302D6A-C2A3-4E7A-BB67-187BCD50DF22}" type="slidenum">
              <a:rPr lang="ru-RU" smtClean="0"/>
              <a:pPr algn="ctr">
                <a:defRPr/>
              </a:pPr>
              <a:t>1</a:t>
            </a:fld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xmlns="" val="394992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F3C318C-0205-43CC-B14B-0CDF90B267F0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17411" name="Заголовок 4"/>
          <p:cNvSpPr txBox="1">
            <a:spLocks/>
          </p:cNvSpPr>
          <p:nvPr/>
        </p:nvSpPr>
        <p:spPr bwMode="auto">
          <a:xfrm>
            <a:off x="867520" y="440668"/>
            <a:ext cx="7861300" cy="180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52" tIns="45376" rIns="90752" bIns="45376" anchor="ctr"/>
          <a:lstStyle>
            <a:lvl1pPr>
              <a:defRPr sz="32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>
              <a:defRPr sz="21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>
              <a:defRPr sz="2100">
                <a:solidFill>
                  <a:srgbClr val="504F53"/>
                </a:solidFill>
                <a:latin typeface="Calibri" pitchFamily="34" charset="0"/>
              </a:defRPr>
            </a:lvl3pPr>
            <a:lvl4pPr indent="-228600">
              <a:defRPr sz="14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904875" eaLnBrk="0" hangingPunct="0">
              <a:buFont typeface="Arial" pitchFamily="34" charset="0"/>
              <a:defRPr sz="12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904875" eaLnBrk="0" hangingPunct="0">
              <a:buFont typeface="Arial" pitchFamily="34" charset="0"/>
              <a:defRPr sz="12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904875" eaLnBrk="0" hangingPunct="0">
              <a:buFont typeface="Arial" pitchFamily="34" charset="0"/>
              <a:defRPr sz="12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904875" eaLnBrk="0" hangingPunct="0">
              <a:buFont typeface="Arial" pitchFamily="34" charset="0"/>
              <a:defRPr sz="12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algn="ctr" defTabSz="904875" eaLnBrk="0" hangingPunct="0"/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 «Приобретение товаров у продавца-банкрота".</a:t>
            </a:r>
            <a:endParaRPr lang="ru-RU" alt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ctr" defTabSz="904875" eaLnBrk="0" hangingPunct="0"/>
            <a:endParaRPr lang="ru-RU" alt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14294" y="1052736"/>
            <a:ext cx="7798320" cy="32403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u="sng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</a:t>
            </a:r>
            <a:endParaRPr lang="ru-RU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Конституционный </a:t>
            </a:r>
            <a:r>
              <a:rPr lang="ru-RU" sz="14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 Российской Федерации  </a:t>
            </a: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счел, что положения подпункта </a:t>
            </a:r>
            <a:r>
              <a:rPr lang="ru-RU" sz="14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пункта 2 статьи 146 </a:t>
            </a: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НК РФ </a:t>
            </a:r>
            <a:r>
              <a:rPr lang="ru-RU" sz="14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том, что при продаже имущества банкрота нет объекта обложения, не соответствует Конституции. Законодатель должен внести изменения в НК РФ</a:t>
            </a: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внесения изменений в законодательство о налогах и сборах  КС РФ рекомендовал руководствоваться следующим:</a:t>
            </a:r>
          </a:p>
          <a:p>
            <a:pPr algn="just">
              <a:defRPr/>
            </a:pPr>
            <a:r>
              <a:rPr lang="ru-RU" sz="14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покупатель вправе принять к вычету НДС, который ему предъявил банкрот при реализации продукции, произведенной в рамках текущей деятельности. Исключение -доказано, что покупатель и конкурсный управляющий знали о невозможности уплатить НДС из стоимости товара;</a:t>
            </a:r>
          </a:p>
          <a:p>
            <a:pPr algn="just">
              <a:defRPr/>
            </a:pPr>
            <a:r>
              <a:rPr lang="ru-RU" sz="14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инспекция не может доначислять покупателю налог и отказывать в вычете, если она в рамках дела о банкротстве не принимала меры для прекращения текущей деятельности организации.</a:t>
            </a:r>
          </a:p>
          <a:p>
            <a:pPr algn="just">
              <a:defRPr/>
            </a:pPr>
            <a:endParaRPr lang="ru-RU" sz="1400" dirty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ru-RU" sz="1400" dirty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ru-RU" sz="1400" dirty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23335" y="4437112"/>
            <a:ext cx="7380237" cy="2304256"/>
          </a:xfrm>
          <a:prstGeom prst="roundRect">
            <a:avLst/>
          </a:prstGeom>
          <a:solidFill>
            <a:srgbClr val="FFFFCC"/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Судебная практика:</a:t>
            </a:r>
          </a:p>
          <a:p>
            <a:pPr algn="just">
              <a:defRPr/>
            </a:pPr>
            <a:endParaRPr lang="ru-RU" u="sng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4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Конституционного Суда РФ от 19.12.2019 N </a:t>
            </a: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41-П «По </a:t>
            </a:r>
            <a:r>
              <a:rPr lang="ru-RU" sz="14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делу о проверке конституционности подпункта 15 пункта 2 статьи 146 Налогового кодекса Российской Федерации в связи с запросом Арбитражного суда Центрального </a:t>
            </a: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округа»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sz="14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ФНС России от 28.01.2020 N КЧ-4-18/1198</a:t>
            </a: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 "</a:t>
            </a:r>
            <a:r>
              <a:rPr lang="ru-RU" sz="14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направлении для использования в работе постановления Конституционного Суда Российской Федерации от 19.12.2019 N 41-П"</a:t>
            </a:r>
          </a:p>
          <a:p>
            <a:pPr marL="342900" indent="-342900" algn="just">
              <a:buFont typeface="+mj-lt"/>
              <a:buAutoNum type="arabicPeriod"/>
            </a:pPr>
            <a:endParaRPr lang="ru-RU" sz="1400" dirty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355199" y="678659"/>
            <a:ext cx="2749550" cy="18018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rgbClr val="000099"/>
                </a:solidFill>
                <a:latin typeface="Times New Roman" pitchFamily="18" charset="0"/>
                <a:cs typeface="Arial" panose="020B0604020202020204" pitchFamily="34" charset="0"/>
              </a:rPr>
              <a:t>Налог: </a:t>
            </a:r>
            <a:r>
              <a:rPr lang="ru-RU" sz="1600" b="1" dirty="0" smtClean="0">
                <a:solidFill>
                  <a:srgbClr val="000099"/>
                </a:solidFill>
                <a:latin typeface="Times New Roman" pitchFamily="18" charset="0"/>
                <a:cs typeface="Arial" panose="020B0604020202020204" pitchFamily="34" charset="0"/>
              </a:rPr>
              <a:t>НДС</a:t>
            </a:r>
            <a:endParaRPr lang="ru-RU" sz="1600" b="1" dirty="0">
              <a:solidFill>
                <a:srgbClr val="000099"/>
              </a:solidFill>
              <a:latin typeface="Times New Roman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593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F3C318C-0205-43CC-B14B-0CDF90B267F0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17411" name="Заголовок 4"/>
          <p:cNvSpPr txBox="1">
            <a:spLocks/>
          </p:cNvSpPr>
          <p:nvPr/>
        </p:nvSpPr>
        <p:spPr bwMode="auto">
          <a:xfrm>
            <a:off x="788994" y="307622"/>
            <a:ext cx="7861300" cy="523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52" tIns="45376" rIns="90752" bIns="45376" anchor="ctr"/>
          <a:lstStyle>
            <a:lvl1pPr>
              <a:defRPr sz="32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>
              <a:defRPr sz="21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>
              <a:defRPr sz="2100">
                <a:solidFill>
                  <a:srgbClr val="504F53"/>
                </a:solidFill>
                <a:latin typeface="Calibri" pitchFamily="34" charset="0"/>
              </a:defRPr>
            </a:lvl3pPr>
            <a:lvl4pPr indent="-228600">
              <a:defRPr sz="14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904875" eaLnBrk="0" hangingPunct="0">
              <a:buFont typeface="Arial" pitchFamily="34" charset="0"/>
              <a:defRPr sz="12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904875" eaLnBrk="0" hangingPunct="0">
              <a:buFont typeface="Arial" pitchFamily="34" charset="0"/>
              <a:defRPr sz="12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904875" eaLnBrk="0" hangingPunct="0">
              <a:buFont typeface="Arial" pitchFamily="34" charset="0"/>
              <a:defRPr sz="12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904875" eaLnBrk="0" hangingPunct="0">
              <a:buFont typeface="Arial" pitchFamily="34" charset="0"/>
              <a:defRPr sz="12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algn="ctr" defTabSz="904875" eaLnBrk="0" hangingPunct="0"/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904875" eaLnBrk="0" hangingPunct="0"/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«Налогообложение недвижимого имущества»</a:t>
            </a:r>
            <a:endParaRPr lang="ru-RU" alt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ctr" defTabSz="904875" eaLnBrk="0" hangingPunct="0"/>
            <a:endParaRPr lang="ru-RU" alt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53524" y="1628800"/>
            <a:ext cx="7574130" cy="259228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u="sng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</a:t>
            </a:r>
          </a:p>
          <a:p>
            <a:pPr algn="ctr">
              <a:defRPr/>
            </a:pPr>
            <a:endParaRPr lang="ru-RU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судебного дела по заявлению ЗАО «Лесозавод-25» Судебной коллегией по экономическим спорам Верховного Суда РФ рассмотрен вопрос об отнесении ряда объектов основных средств (оборудование линии по производству древесных гранул, поперечный транспортёр подачи щепы и др.) к недвижимому имуществу в качестве составных частей здания Цеха по производству древесных гранул.</a:t>
            </a:r>
          </a:p>
          <a:p>
            <a:pPr algn="just">
              <a:defRPr/>
            </a:pPr>
            <a:endParaRPr lang="ru-RU" sz="1400" dirty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ru-RU" sz="1400" b="1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Вывод: </a:t>
            </a: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Судом отмечено, что при отнесении объектов основных средств к той или иной категории (движимое/недвижимое) следует, в том числе учитывать классификацию объектов основных средств в бухгалтерском учёте, а также самостоятельное функциональное назначение спорных объектов.   </a:t>
            </a:r>
            <a:endParaRPr lang="ru-RU" sz="1400" dirty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29379" y="4365104"/>
            <a:ext cx="7580530" cy="1872207"/>
          </a:xfrm>
          <a:prstGeom prst="roundRect">
            <a:avLst/>
          </a:prstGeom>
          <a:solidFill>
            <a:srgbClr val="FFFFCC"/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Судебная практика</a:t>
            </a:r>
          </a:p>
          <a:p>
            <a:pPr algn="ctr">
              <a:defRPr/>
            </a:pPr>
            <a:endParaRPr lang="ru-RU" u="sng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4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Судебной коллегии по экономическим спорам Верховного Суда РФ от 12.07.2019 </a:t>
            </a: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307-ЭС19-5241 по делу № А05-879/2018 по заявлению ЗАО «Лесозавод-25»;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Письмо ФНС России от 30.07.2019 № БС-4-21/14997;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Решение Арбитражного суда Ростовской области от 21.02.2020 по делу № А53-31742/2019 по заявлению ООО «Лукойл-</a:t>
            </a:r>
            <a:r>
              <a:rPr lang="ru-RU" sz="1400" dirty="0" err="1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Экоэнерго</a:t>
            </a: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265814" y="907417"/>
            <a:ext cx="2749550" cy="47799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rgbClr val="000099"/>
                </a:solidFill>
                <a:latin typeface="Times New Roman" pitchFamily="18" charset="0"/>
                <a:cs typeface="Arial" panose="020B0604020202020204" pitchFamily="34" charset="0"/>
              </a:rPr>
              <a:t>Налог: </a:t>
            </a:r>
            <a:r>
              <a:rPr lang="ru-RU" sz="1600" b="1" dirty="0" smtClean="0">
                <a:solidFill>
                  <a:srgbClr val="000099"/>
                </a:solidFill>
                <a:latin typeface="Times New Roman" pitchFamily="18" charset="0"/>
                <a:cs typeface="Arial" panose="020B0604020202020204" pitchFamily="34" charset="0"/>
              </a:rPr>
              <a:t>Налог на имущество организаций</a:t>
            </a:r>
            <a:endParaRPr lang="ru-RU" sz="1600" b="1" dirty="0">
              <a:solidFill>
                <a:srgbClr val="000099"/>
              </a:solidFill>
              <a:latin typeface="Times New Roman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709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F3C318C-0205-43CC-B14B-0CDF90B267F0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17411" name="Заголовок 4"/>
          <p:cNvSpPr txBox="1">
            <a:spLocks/>
          </p:cNvSpPr>
          <p:nvPr/>
        </p:nvSpPr>
        <p:spPr bwMode="auto">
          <a:xfrm>
            <a:off x="792163" y="332656"/>
            <a:ext cx="7861300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52" tIns="45376" rIns="90752" bIns="45376" anchor="ctr"/>
          <a:lstStyle>
            <a:lvl1pPr>
              <a:defRPr sz="32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>
              <a:defRPr sz="21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>
              <a:defRPr sz="2100">
                <a:solidFill>
                  <a:srgbClr val="504F53"/>
                </a:solidFill>
                <a:latin typeface="Calibri" pitchFamily="34" charset="0"/>
              </a:defRPr>
            </a:lvl3pPr>
            <a:lvl4pPr indent="-228600">
              <a:defRPr sz="14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904875" eaLnBrk="0" hangingPunct="0">
              <a:buFont typeface="Arial" pitchFamily="34" charset="0"/>
              <a:defRPr sz="12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904875" eaLnBrk="0" hangingPunct="0">
              <a:buFont typeface="Arial" pitchFamily="34" charset="0"/>
              <a:defRPr sz="12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904875" eaLnBrk="0" hangingPunct="0">
              <a:buFont typeface="Arial" pitchFamily="34" charset="0"/>
              <a:defRPr sz="12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904875" eaLnBrk="0" hangingPunct="0">
              <a:buFont typeface="Arial" pitchFamily="34" charset="0"/>
              <a:defRPr sz="12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algn="ctr" defTabSz="904875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" Подходы к применению концепции лица, имеющего фактическое право на доход (</a:t>
            </a:r>
            <a:r>
              <a:rPr lang="ru-RU" altLang="ru-RU" sz="2000" b="1" dirty="0" err="1">
                <a:latin typeface="Times New Roman" pitchFamily="18" charset="0"/>
                <a:cs typeface="Times New Roman" pitchFamily="18" charset="0"/>
              </a:rPr>
              <a:t>бенефициарного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 собственника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)"</a:t>
            </a: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9552" y="1412776"/>
            <a:ext cx="8208912" cy="216024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u="sng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</a:t>
            </a:r>
            <a:endParaRPr lang="ru-RU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ru-RU" sz="13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13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общепринятого в мировой практике толкования норм международных договоров следует, что в случаях получения дохода резидентом Договаривающегося Государства, который действует в качестве агента или номинального держателя, предоставление Государством источника дохода льгот или освобождений от налогообложения исключительно на основании статуса непосредственного получателя дохода как резидента другого Договаривающегося Государства будет противоречить целям и задачам договора. Промежуточная компания не может рассматриваться как фактический собственник, если, несмотря на свой формальный статус собственника на практике она обладает очень узкими полномочиями в отношении такого дохода, что заставляет рассматривать ее в качестве простого доверенного лица или управляющего, действующего от имени заинтересованных лиц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39553" y="3717032"/>
            <a:ext cx="7848872" cy="2808312"/>
          </a:xfrm>
          <a:prstGeom prst="roundRect">
            <a:avLst/>
          </a:prstGeom>
          <a:solidFill>
            <a:srgbClr val="FFFFCC"/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Положительная Арбитражная практика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3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</a:t>
            </a:r>
            <a:r>
              <a:rPr lang="ru-RU" sz="13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Верховного Суда Российской Федерации от 18.01.2019 N 304-КГ18-22775 по делу N А27-331/2017 </a:t>
            </a:r>
            <a:r>
              <a:rPr lang="ru-RU" sz="13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иску ООО </a:t>
            </a:r>
            <a:r>
              <a:rPr lang="ru-RU" sz="13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"Краснобродский Южный" к Межрайонной ИФНС России N 3 по Кемеровской области, определение Верховного Суда Российской Федерации от 25.12.2017 N 304-КГ17-17349 по делу N А27-20527/2015, определение Верховного Суда Российской Федерации от 25.12.2017 N 304-КГ17-19528 по делу N </a:t>
            </a:r>
            <a:r>
              <a:rPr lang="ru-RU" sz="13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А27-16584/2016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3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Верховного Суда РФ от 16.09.2019 N 305-ЭС19-14537 по делу N А40-66788/2018 по иску ООО "Группа </a:t>
            </a:r>
            <a:r>
              <a:rPr lang="ru-RU" sz="13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ПОЛИМЕРТЕПЛО" к УФНС России по г. Москве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3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sz="13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ФНС России ФНС России от 06.05.2019 N СА-4-7/8448@ </a:t>
            </a:r>
            <a:r>
              <a:rPr lang="ru-RU" sz="13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«Обзор </a:t>
            </a:r>
            <a:r>
              <a:rPr lang="ru-RU" sz="13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судебных споров по вопросам применения положений международных налоговых договоров и злоупотребления законодательством при трансграничных </a:t>
            </a:r>
            <a:r>
              <a:rPr lang="ru-RU" sz="13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операциях»</a:t>
            </a:r>
            <a:endParaRPr lang="ru-RU" sz="1300" dirty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3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Модельная конвенция </a:t>
            </a:r>
            <a:r>
              <a:rPr lang="ru-RU" sz="13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13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избежании</a:t>
            </a:r>
            <a:r>
              <a:rPr lang="ru-RU" sz="13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двойного налогообложения и </a:t>
            </a:r>
            <a:r>
              <a:rPr lang="ru-RU" sz="13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использовании </a:t>
            </a:r>
            <a:r>
              <a:rPr lang="ru-RU" sz="13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компаний кондуитов (принята Советом ОЭСР 27.11.1986</a:t>
            </a:r>
            <a:r>
              <a:rPr lang="ru-RU" sz="13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и комментарии к ней.</a:t>
            </a:r>
            <a:endParaRPr lang="ru-RU" sz="1300" dirty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ru-RU" sz="1400" dirty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348038" y="1052736"/>
            <a:ext cx="2749550" cy="2880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rgbClr val="000099"/>
                </a:solidFill>
                <a:latin typeface="Times New Roman" pitchFamily="18" charset="0"/>
                <a:cs typeface="Arial" panose="020B0604020202020204" pitchFamily="34" charset="0"/>
              </a:rPr>
              <a:t>Налог: Налог на прибыль</a:t>
            </a:r>
          </a:p>
        </p:txBody>
      </p:sp>
    </p:spTree>
    <p:extLst>
      <p:ext uri="{BB962C8B-B14F-4D97-AF65-F5344CB8AC3E}">
        <p14:creationId xmlns:p14="http://schemas.microsoft.com/office/powerpoint/2010/main" xmlns="" val="196007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620688"/>
            <a:ext cx="7343775" cy="1109662"/>
          </a:xfrm>
        </p:spPr>
        <p:txBody>
          <a:bodyPr/>
          <a:lstStyle/>
          <a:p>
            <a:pPr algn="ctr"/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>Неверное определение  марки реализуемого угля"</a:t>
            </a:r>
            <a:r>
              <a:rPr lang="ru-RU" altLang="ru-RU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altLang="ru-RU" sz="2400" kern="1200" dirty="0"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2400" kern="12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BF335ED-9B74-464E-837E-76B1A02302C3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77182" y="1242723"/>
            <a:ext cx="2628900" cy="3603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rgbClr val="000099"/>
                </a:solidFill>
                <a:latin typeface="Times New Roman" pitchFamily="18" charset="0"/>
                <a:cs typeface="Arial" panose="020B0604020202020204" pitchFamily="34" charset="0"/>
              </a:rPr>
              <a:t>Налог: НДПИ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135246" y="1772816"/>
            <a:ext cx="6912769" cy="268292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u="sng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</a:t>
            </a:r>
            <a:endParaRPr lang="ru-RU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defTabSz="914400" fontAlgn="auto"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defRPr/>
            </a:pP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Неправомерная классификация марок угля в соответствии с положениями нового ГОСТа №25543-82. Организации присваивают углю марку "КСН кокс", который облагают по ставке 24 руб. за тонну. Согласно предыдущему ГОСТу, а также позиции налогового органа, марка данного угля К2 должна облагается по ставке 57 руб. за тонну. К спорному углю относится исключительно коксующийся уголь.</a:t>
            </a:r>
          </a:p>
          <a:p>
            <a:pPr algn="just">
              <a:defRPr/>
            </a:pPr>
            <a:endParaRPr lang="ru-RU" sz="1400" dirty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ru-RU" sz="1400" dirty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753408" y="4653136"/>
            <a:ext cx="5781198" cy="1734310"/>
          </a:xfrm>
          <a:prstGeom prst="roundRect">
            <a:avLst/>
          </a:prstGeom>
          <a:solidFill>
            <a:srgbClr val="FFFFCC"/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Положительная Арбитражная практика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sz="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228600" lvl="0" indent="-228600">
              <a:buFont typeface="+mj-lt"/>
              <a:buAutoNum type="arabicPeriod"/>
            </a:pPr>
            <a:endParaRPr lang="ru-RU" sz="1200" dirty="0" smtClean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ru-RU" sz="12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Верховного Суда РФ от 11.02.2019 N 304-КГ18-24898 по делу N А27-27208/2017 по иску </a:t>
            </a:r>
            <a:r>
              <a:rPr lang="ru-RU" sz="12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ОАО «Угольная компания «</a:t>
            </a:r>
            <a:r>
              <a:rPr lang="ru-RU" sz="12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Кузбассразрезуголь</a:t>
            </a:r>
            <a:r>
              <a:rPr lang="ru-RU" sz="12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228600" lvl="0" indent="-228600">
              <a:buFont typeface="+mj-lt"/>
              <a:buAutoNum type="arabicPeriod"/>
            </a:pPr>
            <a:r>
              <a:rPr lang="ru-RU" sz="12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Верховного Суда РФ от 18.02.2020 № 304-ЭС19-28185 по делу </a:t>
            </a:r>
            <a:r>
              <a:rPr lang="en-US" sz="12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sz="12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А27-1837/2019 по иску ОАО «Угольная компания «</a:t>
            </a:r>
            <a:r>
              <a:rPr lang="ru-RU" sz="1200" dirty="0" err="1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Кузбассразрезуголь</a:t>
            </a:r>
            <a:r>
              <a:rPr lang="ru-RU" sz="120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200" dirty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4438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8104" y="476672"/>
            <a:ext cx="7343775" cy="432048"/>
          </a:xfrm>
        </p:spPr>
        <p:txBody>
          <a:bodyPr>
            <a:normAutofit fontScale="90000"/>
          </a:bodyPr>
          <a:lstStyle/>
          <a:p>
            <a:pPr algn="ctr">
              <a:lnSpc>
                <a:spcPts val="2000"/>
              </a:lnSpc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ормирование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стоимости добытых полезных ископаемых".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BF335ED-9B74-464E-837E-76B1A02302C3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06712" y="1009087"/>
            <a:ext cx="2628900" cy="3603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rgbClr val="000099"/>
                </a:solidFill>
                <a:latin typeface="Times New Roman" pitchFamily="18" charset="0"/>
                <a:cs typeface="Arial" panose="020B0604020202020204" pitchFamily="34" charset="0"/>
              </a:rPr>
              <a:t>Налог: НДПИ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80996" y="1700808"/>
            <a:ext cx="7163412" cy="302433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u="sng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</a:t>
            </a:r>
            <a:endParaRPr lang="ru-RU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отсутствия у налогоплательщика реализации ДПИ налогоплательщик применяет расчетный способ оценки, которая определяется налогоплательщиком </a:t>
            </a: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самостоятельно. </a:t>
            </a:r>
            <a:r>
              <a:rPr lang="ru-RU" sz="14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следствие </a:t>
            </a:r>
            <a:r>
              <a:rPr lang="ru-RU" sz="14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включения в расчетную стоимость ДПИ расходов, непосредственно связанных с добычей полезного ископаемого, а также </a:t>
            </a: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неверного определения </a:t>
            </a:r>
            <a:r>
              <a:rPr lang="ru-RU" sz="14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состава прямых и косвенных расходов, связанных с добычей полезного </a:t>
            </a: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ископаемого</a:t>
            </a:r>
            <a:r>
              <a:rPr lang="ru-RU" sz="14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устанавливается </a:t>
            </a:r>
            <a:r>
              <a:rPr lang="ru-RU" sz="14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занижение налоговой базы по </a:t>
            </a: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НДПИ.</a:t>
            </a:r>
          </a:p>
          <a:p>
            <a:pPr algn="just">
              <a:defRPr/>
            </a:pPr>
            <a:r>
              <a:rPr lang="ru-RU" sz="1400" b="1" u="sng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Вывод: </a:t>
            </a:r>
            <a:r>
              <a:rPr lang="ru-RU" sz="1400" dirty="0"/>
              <a:t> </a:t>
            </a:r>
            <a:r>
              <a:rPr lang="ru-RU" sz="14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составе прямых расходов </a:t>
            </a: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налогоплательщика должны учитываться расходы, связанные </a:t>
            </a:r>
            <a:r>
              <a:rPr lang="ru-RU" sz="1400" dirty="0" smtClean="0"/>
              <a:t> </a:t>
            </a:r>
            <a:r>
              <a:rPr lang="ru-RU" sz="14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необходимым технологическим процессом по </a:t>
            </a: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добыче полезных ископаемых. </a:t>
            </a:r>
            <a:r>
              <a:rPr lang="ru-RU" sz="14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(например, расходы необходимые для проведения буровзрывных работ, расходы на </a:t>
            </a: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транспортировку</a:t>
            </a:r>
            <a:r>
              <a:rPr lang="ru-RU" sz="14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экскавацию)</a:t>
            </a:r>
            <a:endParaRPr lang="ru-RU" sz="1400" dirty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ru-RU" sz="1400" dirty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ru-RU" sz="14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63688" y="4796277"/>
            <a:ext cx="5976168" cy="1989228"/>
          </a:xfrm>
          <a:prstGeom prst="roundRect">
            <a:avLst/>
          </a:prstGeom>
          <a:solidFill>
            <a:srgbClr val="FFFFCC"/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Положительная Арбитражная </a:t>
            </a:r>
            <a:r>
              <a:rPr lang="ru-RU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</a:t>
            </a:r>
            <a:endParaRPr lang="ru-RU" sz="1200" dirty="0" smtClean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2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Верховного Суда РФ от 26.02.2019 № 305-КГ18-26203 по делу №А40-87479/17-115-891 по иску АО «Комбинат </a:t>
            </a:r>
            <a:r>
              <a:rPr lang="ru-RU" sz="12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КМАруда</a:t>
            </a:r>
            <a:r>
              <a:rPr lang="ru-RU" sz="12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12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Арбитражного суда Московского округа от 18.02.2020 N Ф05-26176/2019 по делу N А40-93940/2019 по иску ПАО «ГМК «Норильский </a:t>
            </a:r>
            <a:r>
              <a:rPr lang="ru-RU" sz="12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Никель»;</a:t>
            </a:r>
          </a:p>
          <a:p>
            <a:pPr marL="228600" lvl="0" indent="-228600">
              <a:buFont typeface="+mj-lt"/>
              <a:buAutoNum type="arabicPeriod"/>
            </a:pPr>
            <a:r>
              <a:rPr lang="ru-RU" sz="12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Арбитражного суда  </a:t>
            </a:r>
            <a:r>
              <a:rPr lang="ru-RU" sz="12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Московского округа от 25.12.2019г по делу </a:t>
            </a:r>
            <a:r>
              <a:rPr lang="ru-RU" sz="12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№А40-221558/2018 </a:t>
            </a:r>
            <a:r>
              <a:rPr lang="ru-RU" sz="12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2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иску АО «</a:t>
            </a:r>
            <a:r>
              <a:rPr lang="ru-RU" sz="1200" dirty="0" err="1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Олкон</a:t>
            </a:r>
            <a:r>
              <a:rPr lang="ru-RU" sz="12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xmlns="" val="2197989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75" y="303114"/>
            <a:ext cx="7788473" cy="1109662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области законодательства о налогах и сборах в 2020 году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DE71D-430A-47A9-8BD8-9FDF757CA997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87624" y="1412776"/>
            <a:ext cx="6984776" cy="511256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ru-RU" sz="14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400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ЗАЧЕТ (ВОЗВРАТ) ИЗЛИШНЕ УПЛАЧЕННОГО НАЛОГА.</a:t>
            </a:r>
          </a:p>
          <a:p>
            <a:pPr algn="just"/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законом от 29.09.2019 N 325-ФЗ "О внесении изменений в части первую и вторую Налогового кодекса Российской Федерации"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зачета излишне уплаченного и излишне взысканного налога (п. п. 22, 23 ст. 1 Закона N 325-ФЗ).</a:t>
            </a:r>
          </a:p>
          <a:p>
            <a:pPr algn="just"/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Начиная </a:t>
            </a:r>
            <a:r>
              <a:rPr lang="ru-RU" sz="1400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01.10.2020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отменено ограничение, по которому переплату разрешено зачесть только в счет налога того же вида (ст. 3 Закона N 325-ФЗ). С этой даты зачет налоговой переплаты не будет ограничен видами платежей по уровню бюджета. Переплату можно будет зачесть в счет налога любого вида (федерального, регионального или местного).</a:t>
            </a:r>
          </a:p>
          <a:p>
            <a:pPr algn="just"/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уточнено, что вернуть излишне уплаченный налог можно будет при отсутствии задолженности по любым налогам, пеням и штрафам. Абзац 2 п. 1 ст. 78 НК РФ </a:t>
            </a:r>
            <a:r>
              <a:rPr lang="ru-RU" sz="1400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01.10.2020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утратит силу (п. 22 ст. 1 Закона N 325-ФЗ). В настоящее время недоимки не должно быть по налогу того же вида.</a:t>
            </a:r>
          </a:p>
          <a:p>
            <a:pPr algn="just"/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hlinkClick r:id="rId2"/>
            </a:endParaRPr>
          </a:p>
          <a:p>
            <a:pPr algn="just"/>
            <a:endParaRPr lang="ru-RU" sz="1400" dirty="0">
              <a:hlinkClick r:id="rId2"/>
            </a:endParaRPr>
          </a:p>
          <a:p>
            <a:pPr algn="just"/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27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75" y="331094"/>
            <a:ext cx="7788473" cy="1109662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области законодательства о налогах и сборах в 2020 году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DE71D-430A-47A9-8BD8-9FDF757CA997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87624" y="1412776"/>
            <a:ext cx="6984776" cy="511256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ru-RU" sz="14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НАЛОГОВЫЙ КОНТРОЛЬ.</a:t>
            </a:r>
          </a:p>
          <a:p>
            <a:pPr algn="just"/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апреля 2020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мероприятия могут проводиться, если в течение 10 дней не исполнено решение о взыскании недоимки, превышающей 1 млн руб. В этом случае налоговые органы вправе:</a:t>
            </a:r>
          </a:p>
          <a:p>
            <a:pPr algn="just"/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истребовать у лица документы и информацию о его имуществе, имущественных правах и обязательствах. Если оно не представит эти документы, инспекция вправе истребовать их у иных лиц (п. 2.1 ст. 93.1 НК РФ). Данное мероприятие может проводиться в отношении организаций и ИП;</a:t>
            </a:r>
          </a:p>
          <a:p>
            <a:pPr algn="just"/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провести осмотр территорий, помещений, предметов и документов организации - с ее согласия и не более одного раза по одному решению о взыскании (п. 1 ст. 92 НК РФ).</a:t>
            </a:r>
          </a:p>
          <a:p>
            <a:pPr algn="just"/>
            <a:endParaRPr lang="ru-RU" sz="1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hlinkClick r:id="rId2"/>
            </a:endParaRPr>
          </a:p>
          <a:p>
            <a:pPr algn="just"/>
            <a:endParaRPr lang="ru-RU" sz="1400" dirty="0">
              <a:hlinkClick r:id="rId2"/>
            </a:endParaRPr>
          </a:p>
          <a:p>
            <a:pPr algn="just"/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2720689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44554</TotalTime>
  <Words>1954</Words>
  <Application>Microsoft Office PowerPoint</Application>
  <PresentationFormat>Экран (4:3)</PresentationFormat>
  <Paragraphs>163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Present_FNS2012_A4</vt:lpstr>
      <vt:lpstr>Слайд 0</vt:lpstr>
      <vt:lpstr>Общая характеристика налогоплательщиков  МИ ФНС № 5 по КН</vt:lpstr>
      <vt:lpstr>Слайд 2</vt:lpstr>
      <vt:lpstr>Слайд 3</vt:lpstr>
      <vt:lpstr>Слайд 4</vt:lpstr>
      <vt:lpstr>"Неверное определение  марки реализуемого угля" </vt:lpstr>
      <vt:lpstr>" Формирование стоимости добытых полезных ископаемых".</vt:lpstr>
      <vt:lpstr>Изменения в области законодательства о налогах и сборах в 2020 году</vt:lpstr>
      <vt:lpstr>Изменения в области законодательства о налогах и сборах в 2020 году</vt:lpstr>
      <vt:lpstr>Изменения в области законодательства о налогах и сборах в 2020 году</vt:lpstr>
      <vt:lpstr>Изменения в области законодательства о налогах и сборах в 2020 году</vt:lpstr>
      <vt:lpstr>Изменения в области законодательства о налогах и сборах в 2020 году</vt:lpstr>
      <vt:lpstr>Изменения в области законодательства о налогах и сборах в 2020 году</vt:lpstr>
      <vt:lpstr>СПАСИБО  ЗА  ВНИМАНИЕ</vt:lpstr>
    </vt:vector>
  </TitlesOfParts>
  <Company>mri1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Зайцева Ирина Владимировна</dc:creator>
  <cp:lastModifiedBy>9975-00-646</cp:lastModifiedBy>
  <cp:revision>2484</cp:revision>
  <cp:lastPrinted>2020-03-03T15:25:12Z</cp:lastPrinted>
  <dcterms:created xsi:type="dcterms:W3CDTF">2013-08-23T07:53:32Z</dcterms:created>
  <dcterms:modified xsi:type="dcterms:W3CDTF">2020-03-04T06:45:41Z</dcterms:modified>
</cp:coreProperties>
</file>